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C201CD-45BD-4AB3-88A1-8F7E9DA3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B6902B1-AF1C-4686-9E1A-2E3F6D656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A7D7CC-3AA6-41F9-AB84-9E59FEAA8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F1BD874-A5E3-45BF-A469-1F391085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80EB61-FEA4-4027-9E1F-331251D62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4049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C2B15A-C489-4EF9-9AF2-C6EEEE7B6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74C905-5B04-4C83-BCAE-E1EE8A756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0E68EF9-F32D-4D71-9A52-11B7C33A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3A23FA-49AB-4488-8E3F-9E16E7DBE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6DFBAA4-079F-4F1E-838B-62ADADFD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9912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19E8A4C-E3FE-4838-8C5D-F793622041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A9C0DB-7DDE-4280-BF1C-A17987D41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F5B629-B563-4E07-BB40-A21394E2F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B9C641-7FE3-4160-A474-120FF5CFF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DCE9D8-A4D7-4930-ADB8-ECE80C2B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5457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CE812-3519-4670-BA69-C3BFD7F1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181BD2-5D12-42BE-8DFC-135BEA517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8F495B-B07C-4C93-888F-2196A122F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13A003-A71F-4D5C-AA63-381616E39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99CA821-D834-4737-AF84-BFCA85E0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8033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4C1322-9F9E-4474-B9D4-23C374D0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7AB8A63-7E07-4F5C-BB10-BC661264C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214B76-A09A-446D-AEE1-9152E9131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7F987E9-A105-4F59-9413-BC28CC248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98FD68-0FEF-42E6-B202-15614077C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7075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8C412AC-61AF-4C44-9DB1-108587EB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6FB261-449F-4DBB-9D65-6D273BB4D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C86BFC6-113E-486B-B1AB-8F5AF2E97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97ACBC-1F3A-4FD1-87B7-EF87A421E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DD4C611-E769-4653-9C29-C059A65F3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09F9575-9DCF-4AF6-AAF6-462BC00BE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79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60A66D-EDFA-4626-A7F9-2598E961A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A24FCB-2E9D-4112-8092-DB67E5DC9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941AC43-D809-4DE2-B9AE-1829146528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1C8D162-2943-41D9-A35E-E59B98F1E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3BD1347-9AA9-4196-8760-509DB3348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554B9E2-4374-45D9-94FF-01450F5FD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2384BD69-89CF-4FED-9489-05D8BCB57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8AD70A7-BFDB-466C-BEDC-0C6A88F8D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11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C62B90-314A-4789-AC46-AFBE9D4D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DE94FF-2304-4900-B621-F3E08CB6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E75599FC-37AF-40D6-81EF-F74E24D55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E755C0C-3A40-4B8E-9D4A-66101C48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4373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BAC8112-C651-44D6-AF18-F2DD2E77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21C7A44-67BE-4F5E-A825-BB26AB7C3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C8506B-3386-4E89-81AB-C0F8869B0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53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01F318-47E5-4D75-B498-9CCE3585A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7AF781-5138-4D99-AC9C-7E750E345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7F6479-CFF2-4B9D-BFBC-B9043616E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E46E4D-50F0-4953-9F21-82EA7344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DDA03E-0AEE-44E6-BA94-1D1530B97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5885BD-F45F-493D-B5A7-5245135B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2938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34A1D4-C349-4281-998D-E266D2F57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DEA4532-21BE-4D27-97F9-93BC19D033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4F5B1C2-0AF2-4F56-AAD0-C9CF51D553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C947C7-5052-44A4-B469-6C2C8B8E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BE08DE9-5384-4694-94C9-C9212C3D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7ACC77-4122-4CEB-B883-DB5032556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262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D106FC-AFE5-44C2-AA1E-7EE3B8D2F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41B96C-B97B-4D61-A9C4-33B2D65B1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E2DBF1-01AC-43CE-ABB9-3EFFF5188C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1ACE-B045-4938-9D08-0FE064AC2FF5}" type="datetimeFigureOut">
              <a:rPr lang="ru-RU" smtClean="0"/>
              <a:t>19.03.2025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650C22-7070-4845-9435-2832BCE441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E3013D-A655-499B-BC5D-B62105AA3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C4E30-D5FA-4A5C-BFD1-3D9615293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857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CC3ADB-CABE-4BA1-9FB4-2F6EBEC2A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87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Bundesliga hackathon </a:t>
            </a:r>
            <a:r>
              <a:rPr lang="en-US" dirty="0" err="1"/>
              <a:t>EinHacked</a:t>
            </a:r>
            <a:r>
              <a:rPr lang="en-US" dirty="0"/>
              <a:t> Frankfurt</a:t>
            </a:r>
            <a:br>
              <a:rPr lang="ru-RU" dirty="0"/>
            </a:br>
            <a:r>
              <a:rPr lang="en-US" dirty="0"/>
              <a:t>Dynamic pricing model analysis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3D95C00-3C9C-40AD-A316-2DC08C4D8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15496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Mikhail Tiuterev</a:t>
            </a:r>
          </a:p>
          <a:p>
            <a:r>
              <a:rPr lang="en-US" dirty="0"/>
              <a:t>James Bailey</a:t>
            </a:r>
          </a:p>
          <a:p>
            <a:r>
              <a:rPr lang="en-US" dirty="0"/>
              <a:t>Robin Cameron</a:t>
            </a:r>
          </a:p>
          <a:p>
            <a:r>
              <a:rPr lang="en-US" dirty="0"/>
              <a:t>Yannick Westermann</a:t>
            </a:r>
            <a:endParaRPr lang="ru-RU" dirty="0"/>
          </a:p>
        </p:txBody>
      </p:sp>
      <p:pic>
        <p:nvPicPr>
          <p:cNvPr id="4" name="audio_better_1">
            <a:hlinkClick r:id="" action="ppaction://media"/>
            <a:extLst>
              <a:ext uri="{FF2B5EF4-FFF2-40B4-BE49-F238E27FC236}">
                <a16:creationId xmlns:a16="http://schemas.microsoft.com/office/drawing/2014/main" id="{4BD7C653-B2F7-48AA-A4C0-0279305A06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46233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6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52"/>
    </mc:Choice>
    <mc:Fallback>
      <p:transition spd="slow" advTm="20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1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33F053-956D-4095-BE63-65FA80519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Pricing Factors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D04F4-A0E2-484B-AA05-62CD41210D49}"/>
              </a:ext>
            </a:extLst>
          </p:cNvPr>
          <p:cNvSpPr txBox="1"/>
          <p:nvPr/>
        </p:nvSpPr>
        <p:spPr>
          <a:xfrm>
            <a:off x="115186" y="1763768"/>
            <a:ext cx="5257800" cy="3330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Opponent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Seat category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Day of the Week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/>
              <a:t>Starting time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751CD0-B39C-47CD-B2D2-19F28EC40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589" y="1929210"/>
            <a:ext cx="2899749" cy="265937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7EE3749-FE7E-4017-8148-1A06BB183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082" y="1948475"/>
            <a:ext cx="582901" cy="596457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C04A86-F962-4630-A1E3-7E1273D24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082" y="3574528"/>
            <a:ext cx="582901" cy="596457"/>
          </a:xfrm>
          <a:prstGeom prst="rect">
            <a:avLst/>
          </a:prstGeom>
          <a:ln w="952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C18B32A-2366-4CE5-B254-60030856E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082" y="4387555"/>
            <a:ext cx="582901" cy="596457"/>
          </a:xfrm>
          <a:prstGeom prst="rect">
            <a:avLst/>
          </a:prstGeom>
          <a:ln w="9525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43A365D-23ED-49D7-9161-D1819733C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7082" y="2761502"/>
            <a:ext cx="582901" cy="596457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26" name="Picture 2" descr="FC Bayern München – Wikipedia">
            <a:extLst>
              <a:ext uri="{FF2B5EF4-FFF2-40B4-BE49-F238E27FC236}">
                <a16:creationId xmlns:a16="http://schemas.microsoft.com/office/drawing/2014/main" id="{6F7688B5-7840-4AAB-BCBD-EE2D1267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000" y="286688"/>
            <a:ext cx="1404000" cy="1404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russia Dortmund - Wikipedia">
            <a:extLst>
              <a:ext uri="{FF2B5EF4-FFF2-40B4-BE49-F238E27FC236}">
                <a16:creationId xmlns:a16="http://schemas.microsoft.com/office/drawing/2014/main" id="{8DEF4DF9-3139-4914-8F0B-C42A128EF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464" y="286688"/>
            <a:ext cx="1402713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intracht Frankfurt – Wikipedia">
            <a:extLst>
              <a:ext uri="{FF2B5EF4-FFF2-40B4-BE49-F238E27FC236}">
                <a16:creationId xmlns:a16="http://schemas.microsoft.com/office/drawing/2014/main" id="{1DE3E7AC-FBFB-4788-867E-D3075C08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464" y="2544932"/>
            <a:ext cx="1404000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B Leipzig - Wikipedia">
            <a:extLst>
              <a:ext uri="{FF2B5EF4-FFF2-40B4-BE49-F238E27FC236}">
                <a16:creationId xmlns:a16="http://schemas.microsoft.com/office/drawing/2014/main" id="{3C1AFCBC-8F36-4DBE-A993-F8FDDB0C1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786" y="2559566"/>
            <a:ext cx="2132637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A1F6769-C078-419D-A1A0-E897F85B3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338" y="359768"/>
            <a:ext cx="1791738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A2D2748-0BE4-4154-AA85-E07B9BB0A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127" y="4984012"/>
            <a:ext cx="1288950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C Freiburg - Wikipedia">
            <a:extLst>
              <a:ext uri="{FF2B5EF4-FFF2-40B4-BE49-F238E27FC236}">
                <a16:creationId xmlns:a16="http://schemas.microsoft.com/office/drawing/2014/main" id="{669BE030-4821-460C-A418-EA8AAC095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415" y="2559566"/>
            <a:ext cx="998712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SG 1899 Hoffenheim - Wikipedia">
            <a:extLst>
              <a:ext uri="{FF2B5EF4-FFF2-40B4-BE49-F238E27FC236}">
                <a16:creationId xmlns:a16="http://schemas.microsoft.com/office/drawing/2014/main" id="{45FFDBAC-2484-40BA-99D2-B104EA5FA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2047" y="4984012"/>
            <a:ext cx="1174875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VfL Wolfsburg - Wikipedia">
            <a:extLst>
              <a:ext uri="{FF2B5EF4-FFF2-40B4-BE49-F238E27FC236}">
                <a16:creationId xmlns:a16="http://schemas.microsoft.com/office/drawing/2014/main" id="{D59A4354-AD32-44DC-8F44-770291C40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842" y="4957565"/>
            <a:ext cx="1404000" cy="14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2583079"/>
      </p:ext>
    </p:extLst>
  </p:cSld>
  <p:clrMapOvr>
    <a:masterClrMapping/>
  </p:clrMapOvr>
  <p:transition spd="slow" advTm="4519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C1AC92-2651-48E4-8960-16C7E57458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53" y="1211173"/>
            <a:ext cx="7827339" cy="2761264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1F2723-96AF-4B71-96B1-408CF511E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659" y="3972437"/>
            <a:ext cx="7827333" cy="2761264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B63836A7-2283-41A7-98A8-00C4D3AFC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08" y="78046"/>
            <a:ext cx="10515600" cy="1325563"/>
          </a:xfrm>
        </p:spPr>
        <p:txBody>
          <a:bodyPr/>
          <a:lstStyle/>
          <a:p>
            <a:r>
              <a:rPr lang="en-US" dirty="0"/>
              <a:t>Willingness to pay. Auction prices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CF38C-F297-48BB-A227-00DE765BF480}"/>
              </a:ext>
            </a:extLst>
          </p:cNvPr>
          <p:cNvSpPr txBox="1"/>
          <p:nvPr/>
        </p:nvSpPr>
        <p:spPr>
          <a:xfrm>
            <a:off x="241008" y="1552465"/>
            <a:ext cx="3799364" cy="3911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Naming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A, B – opponent quality</a:t>
            </a:r>
          </a:p>
          <a:p>
            <a:pPr marL="74295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1-4 – </a:t>
            </a:r>
            <a:r>
              <a:rPr lang="en-US" sz="2000" dirty="0" err="1"/>
              <a:t>sitzplatz</a:t>
            </a:r>
            <a:r>
              <a:rPr lang="en-US" sz="2000" dirty="0"/>
              <a:t> type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Auctions reflect true market demand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Ebay</a:t>
            </a:r>
            <a:r>
              <a:rPr lang="en-US" sz="2000" dirty="0"/>
              <a:t> auction data was taken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Each category was analyzed separately</a:t>
            </a:r>
          </a:p>
          <a:p>
            <a:pPr marL="285750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Not much data was found. Possibility to improve</a:t>
            </a:r>
          </a:p>
        </p:txBody>
      </p:sp>
    </p:spTree>
    <p:extLst>
      <p:ext uri="{BB962C8B-B14F-4D97-AF65-F5344CB8AC3E}">
        <p14:creationId xmlns:p14="http://schemas.microsoft.com/office/powerpoint/2010/main" val="889287164"/>
      </p:ext>
    </p:extLst>
  </p:cSld>
  <p:clrMapOvr>
    <a:masterClrMapping/>
  </p:clrMapOvr>
  <p:transition spd="slow" advTm="24774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EA3CD1-B47E-4FDC-ABA0-000E5D78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423"/>
            <a:ext cx="10515600" cy="1325563"/>
          </a:xfrm>
        </p:spPr>
        <p:txBody>
          <a:bodyPr/>
          <a:lstStyle/>
          <a:p>
            <a:r>
              <a:rPr lang="en-US" dirty="0"/>
              <a:t>Bellman’s equation. Monte-Carlo simulation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7C6F986-8875-4C64-A417-E4BD343EE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398" y="1377986"/>
            <a:ext cx="6931928" cy="44609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B746BA-0960-484E-98A2-F989C410BF58}"/>
                  </a:ext>
                </a:extLst>
              </p:cNvPr>
              <p:cNvSpPr txBox="1"/>
              <p:nvPr/>
            </p:nvSpPr>
            <p:spPr>
              <a:xfrm>
                <a:off x="712381" y="6155132"/>
                <a:ext cx="7476021" cy="726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u-RU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ru-RU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u-RU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ru-RU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d>
                                    <m:d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−1, 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1 − 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ru-RU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ru-RU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ru-R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ru-RU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ru-RU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ru-RU"/>
                        <m:t> 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8B746BA-0960-484E-98A2-F989C410BF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381" y="6155132"/>
                <a:ext cx="7476021" cy="726866"/>
              </a:xfrm>
              <a:prstGeom prst="rect">
                <a:avLst/>
              </a:prstGeom>
              <a:blipFill>
                <a:blip r:embed="rId3"/>
                <a:stretch>
                  <a:fillRect l="-3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EDBE2B-2824-43B5-88E1-F259BC3BB53B}"/>
                  </a:ext>
                </a:extLst>
              </p:cNvPr>
              <p:cNvSpPr txBox="1"/>
              <p:nvPr/>
            </p:nvSpPr>
            <p:spPr>
              <a:xfrm>
                <a:off x="429161" y="1157739"/>
                <a:ext cx="288142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ru-RU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– revenue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– ticket capacity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– time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– ticket price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– demand function</a:t>
                </a:r>
                <a:endParaRPr lang="ru-RU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1EDBE2B-2824-43B5-88E1-F259BC3BB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61" y="1157739"/>
                <a:ext cx="2881424" cy="1477328"/>
              </a:xfrm>
              <a:prstGeom prst="rect">
                <a:avLst/>
              </a:prstGeom>
              <a:blipFill>
                <a:blip r:embed="rId4"/>
                <a:stretch>
                  <a:fillRect t="-2479" b="-578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890F0B-7AE9-40FB-AABC-7AE19CD581CE}"/>
                  </a:ext>
                </a:extLst>
              </p:cNvPr>
              <p:cNvSpPr txBox="1"/>
              <p:nvPr/>
            </p:nvSpPr>
            <p:spPr>
              <a:xfrm>
                <a:off x="429161" y="2690780"/>
                <a:ext cx="4844588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You pay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revenue increases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capacity decreases by 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You don’t pay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 </m:t>
                        </m:r>
                        <m:r>
                          <a:rPr lang="ru-RU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revenue stays the same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capacity stays the same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Time decreases by 1 in any case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Search for the maximum revenue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Final Formula: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B890F0B-7AE9-40FB-AABC-7AE19CD581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61" y="2690780"/>
                <a:ext cx="4844588" cy="3416320"/>
              </a:xfrm>
              <a:prstGeom prst="rect">
                <a:avLst/>
              </a:prstGeom>
              <a:blipFill>
                <a:blip r:embed="rId5"/>
                <a:stretch>
                  <a:fillRect l="-1006" t="-891" b="-178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8429491"/>
      </p:ext>
    </p:extLst>
  </p:cSld>
  <p:clrMapOvr>
    <a:masterClrMapping/>
  </p:clrMapOvr>
  <p:transition spd="slow" advTm="61373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9EE04F-3274-4662-B5E1-D5B45DE8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754"/>
            <a:ext cx="10515600" cy="1325563"/>
          </a:xfrm>
        </p:spPr>
        <p:txBody>
          <a:bodyPr/>
          <a:lstStyle/>
          <a:p>
            <a:r>
              <a:rPr lang="en-US" dirty="0"/>
              <a:t>Results. Revenue &amp; Attendance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B769A1C-BC6B-41F3-9980-E695554BC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2333"/>
            <a:ext cx="5732124" cy="365014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EE1707A-0BA9-4868-9520-B971EDCF6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062" y="2782333"/>
            <a:ext cx="5612010" cy="3650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5B98BD-C2F9-4300-93A2-97BF28287DCB}"/>
              </a:ext>
            </a:extLst>
          </p:cNvPr>
          <p:cNvSpPr txBox="1"/>
          <p:nvPr/>
        </p:nvSpPr>
        <p:spPr>
          <a:xfrm>
            <a:off x="542260" y="1435395"/>
            <a:ext cx="5189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pricing maximizes the revenue from all the categories</a:t>
            </a:r>
          </a:p>
          <a:p>
            <a:endParaRPr lang="en-US" dirty="0"/>
          </a:p>
          <a:p>
            <a:r>
              <a:rPr lang="en-US" dirty="0"/>
              <a:t>A LOT OF MONEY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9BA5C-6B1F-4D13-ABE8-754DD34D27D1}"/>
              </a:ext>
            </a:extLst>
          </p:cNvPr>
          <p:cNvSpPr txBox="1"/>
          <p:nvPr/>
        </p:nvSpPr>
        <p:spPr>
          <a:xfrm>
            <a:off x="6459878" y="1435395"/>
            <a:ext cx="51898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 more, most of the seats will be filled. So, more food, beverages, park spaces will be sold</a:t>
            </a:r>
          </a:p>
          <a:p>
            <a:endParaRPr lang="en-US" dirty="0"/>
          </a:p>
          <a:p>
            <a:r>
              <a:rPr lang="en-US" dirty="0"/>
              <a:t>EVEN MORE MONEY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19B9ACB-26CE-4409-986B-166122F1D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128" y="2264403"/>
            <a:ext cx="358934" cy="367281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01574FA-9FB2-4C96-B044-3301009B6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539" y="2264403"/>
            <a:ext cx="358934" cy="367281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1644638"/>
      </p:ext>
    </p:extLst>
  </p:cSld>
  <p:clrMapOvr>
    <a:masterClrMapping/>
  </p:clrMapOvr>
  <p:transition spd="slow" advTm="3972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B0D899-4916-405C-9C20-3B85ED90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Thanks for watching</a:t>
            </a:r>
            <a:br>
              <a:rPr lang="en-US" dirty="0"/>
            </a:br>
            <a:r>
              <a:rPr lang="en-US" dirty="0"/>
              <a:t>See you in Frankfurt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7F3E1A-66FD-4195-9F9B-BA554CADA085}"/>
              </a:ext>
            </a:extLst>
          </p:cNvPr>
          <p:cNvSpPr txBox="1"/>
          <p:nvPr/>
        </p:nvSpPr>
        <p:spPr>
          <a:xfrm>
            <a:off x="0" y="60634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 &amp; Presentation: Mikhail Tiuterev</a:t>
            </a:r>
          </a:p>
          <a:p>
            <a:r>
              <a:rPr lang="en-US" dirty="0"/>
              <a:t>Voice: AI Gen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0967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64"/>
    </mc:Choice>
    <mc:Fallback>
      <p:transition spd="slow" advTm="866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1.5|19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1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208</Words>
  <Application>Microsoft Office PowerPoint</Application>
  <PresentationFormat>Широкоэкранный</PresentationFormat>
  <Paragraphs>48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Тема Office</vt:lpstr>
      <vt:lpstr>Bundesliga hackathon EinHacked Frankfurt Dynamic pricing model analysis</vt:lpstr>
      <vt:lpstr>Pricing Factors</vt:lpstr>
      <vt:lpstr>Willingness to pay. Auction prices</vt:lpstr>
      <vt:lpstr>Bellman’s equation. Monte-Carlo simulation</vt:lpstr>
      <vt:lpstr>Results. Revenue &amp; Attendance</vt:lpstr>
      <vt:lpstr>Thanks for watching See you in Frankfurt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Bundesliga hackathon EinHacked Frankfurt</dc:title>
  <dc:creator>Тютерев Михаил Иванович</dc:creator>
  <cp:lastModifiedBy>Тютерев Михаил Иванович</cp:lastModifiedBy>
  <cp:revision>17</cp:revision>
  <dcterms:created xsi:type="dcterms:W3CDTF">2025-03-19T15:48:56Z</dcterms:created>
  <dcterms:modified xsi:type="dcterms:W3CDTF">2025-03-19T19:02:00Z</dcterms:modified>
</cp:coreProperties>
</file>